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259" r:id="rId3"/>
    <p:sldId id="260" r:id="rId4"/>
    <p:sldId id="261" r:id="rId5"/>
    <p:sldId id="273" r:id="rId6"/>
    <p:sldId id="294" r:id="rId7"/>
    <p:sldId id="289" r:id="rId8"/>
    <p:sldId id="291" r:id="rId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jana Cosic" initials="MC"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ABD91A"/>
    <a:srgbClr val="277588"/>
    <a:srgbClr val="B3B3B2"/>
    <a:srgbClr val="FBBF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93287" autoAdjust="0"/>
  </p:normalViewPr>
  <p:slideViewPr>
    <p:cSldViewPr>
      <p:cViewPr varScale="1">
        <p:scale>
          <a:sx n="118" d="100"/>
          <a:sy n="118" d="100"/>
        </p:scale>
        <p:origin x="141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7144271-0345-4736-AFDB-8A7F53DF740A}" type="datetimeFigureOut">
              <a:rPr lang="de-DE" smtClean="0"/>
              <a:t>02.06.2020</a:t>
            </a:fld>
            <a:endParaRPr lang="de-DE"/>
          </a:p>
        </p:txBody>
      </p:sp>
      <p:sp>
        <p:nvSpPr>
          <p:cNvPr id="4" name="Fußzeilenplatzhalt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C61ACC42-42FD-48C4-AAAD-5077D0DA6C7E}" type="slidenum">
              <a:rPr lang="de-DE" smtClean="0"/>
              <a:t>‹#›</a:t>
            </a:fld>
            <a:endParaRPr lang="de-DE"/>
          </a:p>
        </p:txBody>
      </p:sp>
    </p:spTree>
    <p:extLst>
      <p:ext uri="{BB962C8B-B14F-4D97-AF65-F5344CB8AC3E}">
        <p14:creationId xmlns:p14="http://schemas.microsoft.com/office/powerpoint/2010/main" val="834998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1756037-60DC-4574-B50B-154A4075595E}" type="datetimeFigureOut">
              <a:rPr lang="de-DE" smtClean="0"/>
              <a:t>02.06.2020</a:t>
            </a:fld>
            <a:endParaRPr lang="de-DE"/>
          </a:p>
        </p:txBody>
      </p:sp>
      <p:sp>
        <p:nvSpPr>
          <p:cNvPr id="4" name="Folienbildplatzhalt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8270A28-4D9E-4A78-8E8D-C6580E91AE61}" type="slidenum">
              <a:rPr lang="de-DE" smtClean="0"/>
              <a:t>‹#›</a:t>
            </a:fld>
            <a:endParaRPr lang="de-DE"/>
          </a:p>
        </p:txBody>
      </p:sp>
    </p:spTree>
    <p:extLst>
      <p:ext uri="{BB962C8B-B14F-4D97-AF65-F5344CB8AC3E}">
        <p14:creationId xmlns:p14="http://schemas.microsoft.com/office/powerpoint/2010/main" val="3218135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en-GB"/>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GB"/>
          </a:p>
        </p:txBody>
      </p:sp>
      <p:sp>
        <p:nvSpPr>
          <p:cNvPr id="4" name="Datumsplatzhalter 3"/>
          <p:cNvSpPr>
            <a:spLocks noGrp="1"/>
          </p:cNvSpPr>
          <p:nvPr>
            <p:ph type="dt" sz="half" idx="10"/>
          </p:nvPr>
        </p:nvSpPr>
        <p:spPr/>
        <p:txBody>
          <a:bodyPr/>
          <a:lstStyle/>
          <a:p>
            <a:fld id="{F37C878A-D8F2-491E-BDE8-B008DFCA04DD}" type="datetimeFigureOut">
              <a:rPr lang="en-GB" smtClean="0"/>
              <a:t>02/06/2020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27740503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p:txBody>
          <a:bodyPr/>
          <a:lstStyle/>
          <a:p>
            <a:fld id="{F37C878A-D8F2-491E-BDE8-B008DFCA04DD}" type="datetimeFigureOut">
              <a:rPr lang="en-GB" smtClean="0"/>
              <a:t>02/06/2020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72822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2"/>
            <a:ext cx="2057400" cy="5851525"/>
          </a:xfrm>
        </p:spPr>
        <p:txBody>
          <a:bodyPr vert="eaVert"/>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457200" y="274642"/>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p:txBody>
          <a:bodyPr/>
          <a:lstStyle/>
          <a:p>
            <a:fld id="{F37C878A-D8F2-491E-BDE8-B008DFCA04DD}" type="datetimeFigureOut">
              <a:rPr lang="en-GB" smtClean="0"/>
              <a:t>02/06/2020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3675828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p:txBody>
          <a:bodyPr/>
          <a:lstStyle/>
          <a:p>
            <a:fld id="{F37C878A-D8F2-491E-BDE8-B008DFCA04DD}" type="datetimeFigureOut">
              <a:rPr lang="en-GB" smtClean="0"/>
              <a:t>02/06/2020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313714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en-GB"/>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F37C878A-D8F2-491E-BDE8-B008DFCA04DD}" type="datetimeFigureOut">
              <a:rPr lang="en-GB" smtClean="0"/>
              <a:t>02/06/2020</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3814120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Inhaltsplatzhalt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Inhaltsplatzhalt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Datumsplatzhalter 4"/>
          <p:cNvSpPr>
            <a:spLocks noGrp="1"/>
          </p:cNvSpPr>
          <p:nvPr>
            <p:ph type="dt" sz="half" idx="10"/>
          </p:nvPr>
        </p:nvSpPr>
        <p:spPr/>
        <p:txBody>
          <a:bodyPr/>
          <a:lstStyle/>
          <a:p>
            <a:fld id="{F37C878A-D8F2-491E-BDE8-B008DFCA04DD}" type="datetimeFigureOut">
              <a:rPr lang="en-GB" smtClean="0"/>
              <a:t>02/06/2020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3963189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GB"/>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7" name="Datumsplatzhalter 6"/>
          <p:cNvSpPr>
            <a:spLocks noGrp="1"/>
          </p:cNvSpPr>
          <p:nvPr>
            <p:ph type="dt" sz="half" idx="10"/>
          </p:nvPr>
        </p:nvSpPr>
        <p:spPr/>
        <p:txBody>
          <a:bodyPr/>
          <a:lstStyle/>
          <a:p>
            <a:fld id="{F37C878A-D8F2-491E-BDE8-B008DFCA04DD}" type="datetimeFigureOut">
              <a:rPr lang="en-GB" smtClean="0"/>
              <a:t>02/06/2020</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2145871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3" name="Datumsplatzhalter 2"/>
          <p:cNvSpPr>
            <a:spLocks noGrp="1"/>
          </p:cNvSpPr>
          <p:nvPr>
            <p:ph type="dt" sz="half" idx="10"/>
          </p:nvPr>
        </p:nvSpPr>
        <p:spPr/>
        <p:txBody>
          <a:bodyPr/>
          <a:lstStyle/>
          <a:p>
            <a:fld id="{F37C878A-D8F2-491E-BDE8-B008DFCA04DD}" type="datetimeFigureOut">
              <a:rPr lang="en-GB" smtClean="0"/>
              <a:t>02/06/2020</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128936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37C878A-D8F2-491E-BDE8-B008DFCA04DD}" type="datetimeFigureOut">
              <a:rPr lang="en-GB" smtClean="0"/>
              <a:t>02/06/2020</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676653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273050"/>
            <a:ext cx="3008313" cy="1162050"/>
          </a:xfrm>
        </p:spPr>
        <p:txBody>
          <a:bodyPr anchor="b"/>
          <a:lstStyle>
            <a:lvl1pPr algn="l">
              <a:defRPr sz="2000" b="1"/>
            </a:lvl1pPr>
          </a:lstStyle>
          <a:p>
            <a:r>
              <a:rPr lang="de-DE" smtClean="0"/>
              <a:t>Titelmasterformat durch Klicken bearbeiten</a:t>
            </a:r>
            <a:endParaRPr lang="en-GB"/>
          </a:p>
        </p:txBody>
      </p:sp>
      <p:sp>
        <p:nvSpPr>
          <p:cNvPr id="3" name="Inhaltsplatzhalt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Textplatzhalt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37C878A-D8F2-491E-BDE8-B008DFCA04DD}" type="datetimeFigureOut">
              <a:rPr lang="en-GB" smtClean="0"/>
              <a:t>02/06/2020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2271584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GB"/>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F37C878A-D8F2-491E-BDE8-B008DFCA04DD}" type="datetimeFigureOut">
              <a:rPr lang="en-GB" smtClean="0"/>
              <a:t>02/06/2020</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32CA178-663D-4F4D-981F-7221F9BEDE6A}" type="slidenum">
              <a:rPr lang="en-GB" smtClean="0"/>
              <a:t>‹#›</a:t>
            </a:fld>
            <a:endParaRPr lang="en-GB"/>
          </a:p>
        </p:txBody>
      </p:sp>
    </p:spTree>
    <p:extLst>
      <p:ext uri="{BB962C8B-B14F-4D97-AF65-F5344CB8AC3E}">
        <p14:creationId xmlns:p14="http://schemas.microsoft.com/office/powerpoint/2010/main" val="2462961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GB"/>
          </a:p>
        </p:txBody>
      </p:sp>
      <p:sp>
        <p:nvSpPr>
          <p:cNvPr id="3" name="Textplatzhalt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C878A-D8F2-491E-BDE8-B008DFCA04DD}" type="datetimeFigureOut">
              <a:rPr lang="en-GB" smtClean="0"/>
              <a:t>02/06/2020</a:t>
            </a:fld>
            <a:endParaRPr lang="en-GB"/>
          </a:p>
        </p:txBody>
      </p:sp>
      <p:sp>
        <p:nvSpPr>
          <p:cNvPr id="5" name="Fußzeilenplatzhalt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2CA178-663D-4F4D-981F-7221F9BEDE6A}" type="slidenum">
              <a:rPr lang="en-GB" smtClean="0"/>
              <a:t>‹#›</a:t>
            </a:fld>
            <a:endParaRPr lang="en-GB"/>
          </a:p>
        </p:txBody>
      </p:sp>
    </p:spTree>
    <p:extLst>
      <p:ext uri="{BB962C8B-B14F-4D97-AF65-F5344CB8AC3E}">
        <p14:creationId xmlns:p14="http://schemas.microsoft.com/office/powerpoint/2010/main" val="3343209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4" name="TextBox 3"/>
          <p:cNvSpPr txBox="1"/>
          <p:nvPr/>
        </p:nvSpPr>
        <p:spPr>
          <a:xfrm>
            <a:off x="381392" y="2348880"/>
            <a:ext cx="8383898" cy="2800767"/>
          </a:xfrm>
          <a:prstGeom prst="rect">
            <a:avLst/>
          </a:prstGeom>
          <a:noFill/>
        </p:spPr>
        <p:txBody>
          <a:bodyPr wrap="square" rtlCol="0">
            <a:spAutoFit/>
          </a:bodyPr>
          <a:lstStyle/>
          <a:p>
            <a:pPr algn="ctr"/>
            <a:endParaRPr lang="en-US" sz="3200" b="1" dirty="0" smtClean="0">
              <a:solidFill>
                <a:srgbClr val="003399"/>
              </a:solidFill>
            </a:endParaRPr>
          </a:p>
          <a:p>
            <a:pPr algn="ctr"/>
            <a:r>
              <a:rPr lang="en-US" sz="3200" b="1" dirty="0" smtClean="0">
                <a:solidFill>
                  <a:srgbClr val="003399"/>
                </a:solidFill>
              </a:rPr>
              <a:t>Strategic </a:t>
            </a:r>
            <a:r>
              <a:rPr lang="en-US" sz="3200" b="1" dirty="0" smtClean="0">
                <a:solidFill>
                  <a:srgbClr val="003399"/>
                </a:solidFill>
              </a:rPr>
              <a:t>priorities of PA 8</a:t>
            </a:r>
          </a:p>
          <a:p>
            <a:pPr algn="ctr"/>
            <a:endParaRPr lang="en-US" sz="3200" b="1" dirty="0">
              <a:solidFill>
                <a:srgbClr val="003399"/>
              </a:solidFill>
            </a:endParaRPr>
          </a:p>
          <a:p>
            <a:pPr algn="ctr"/>
            <a:r>
              <a:rPr lang="en-US" sz="2400" b="1" i="1" dirty="0">
                <a:solidFill>
                  <a:srgbClr val="003399"/>
                </a:solidFill>
              </a:rPr>
              <a:t>J</a:t>
            </a:r>
            <a:r>
              <a:rPr lang="en-US" sz="2400" b="1" i="1" dirty="0" smtClean="0">
                <a:solidFill>
                  <a:srgbClr val="003399"/>
                </a:solidFill>
              </a:rPr>
              <a:t>oint Steering </a:t>
            </a:r>
            <a:r>
              <a:rPr lang="en-US" sz="2400" b="1" i="1" dirty="0">
                <a:solidFill>
                  <a:srgbClr val="003399"/>
                </a:solidFill>
              </a:rPr>
              <a:t>G</a:t>
            </a:r>
            <a:r>
              <a:rPr lang="en-US" sz="2400" b="1" i="1" dirty="0" smtClean="0">
                <a:solidFill>
                  <a:srgbClr val="003399"/>
                </a:solidFill>
              </a:rPr>
              <a:t>roup </a:t>
            </a:r>
            <a:r>
              <a:rPr lang="en-US" sz="2400" b="1" i="1" dirty="0">
                <a:solidFill>
                  <a:srgbClr val="003399"/>
                </a:solidFill>
              </a:rPr>
              <a:t>M</a:t>
            </a:r>
            <a:r>
              <a:rPr lang="en-US" sz="2400" b="1" i="1" dirty="0" smtClean="0">
                <a:solidFill>
                  <a:srgbClr val="003399"/>
                </a:solidFill>
              </a:rPr>
              <a:t>eeting of the PA7 and PA8 of the EUSDR</a:t>
            </a:r>
          </a:p>
          <a:p>
            <a:pPr algn="ctr"/>
            <a:endParaRPr lang="en-US" sz="3200" dirty="0" smtClean="0">
              <a:solidFill>
                <a:srgbClr val="003399"/>
              </a:solidFill>
            </a:endParaRPr>
          </a:p>
          <a:p>
            <a:pPr algn="ctr"/>
            <a:endParaRPr lang="en-US" sz="2400" dirty="0">
              <a:solidFill>
                <a:srgbClr val="003399"/>
              </a:solidFill>
            </a:endParaRPr>
          </a:p>
        </p:txBody>
      </p:sp>
    </p:spTree>
    <p:extLst>
      <p:ext uri="{BB962C8B-B14F-4D97-AF65-F5344CB8AC3E}">
        <p14:creationId xmlns:p14="http://schemas.microsoft.com/office/powerpoint/2010/main" val="3567497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3" name="TextBox 2"/>
          <p:cNvSpPr txBox="1"/>
          <p:nvPr/>
        </p:nvSpPr>
        <p:spPr>
          <a:xfrm>
            <a:off x="363080" y="808204"/>
            <a:ext cx="8780920" cy="5524589"/>
          </a:xfrm>
          <a:prstGeom prst="rect">
            <a:avLst/>
          </a:prstGeom>
          <a:noFill/>
        </p:spPr>
        <p:txBody>
          <a:bodyPr wrap="square" rtlCol="0">
            <a:spAutoFit/>
          </a:bodyPr>
          <a:lstStyle/>
          <a:p>
            <a:pPr algn="ctr">
              <a:spcBef>
                <a:spcPts val="600"/>
              </a:spcBef>
              <a:spcAft>
                <a:spcPts val="600"/>
              </a:spcAft>
            </a:pPr>
            <a:r>
              <a:rPr lang="en-US" sz="2800" dirty="0" smtClean="0">
                <a:solidFill>
                  <a:srgbClr val="003399"/>
                </a:solidFill>
              </a:rPr>
              <a:t>	</a:t>
            </a:r>
            <a:r>
              <a:rPr lang="en-US" sz="2800" b="1" dirty="0" smtClean="0">
                <a:solidFill>
                  <a:srgbClr val="003399"/>
                </a:solidFill>
              </a:rPr>
              <a:t>ACTION PLAN</a:t>
            </a:r>
            <a:r>
              <a:rPr lang="en-US" sz="2800" dirty="0" smtClean="0">
                <a:solidFill>
                  <a:srgbClr val="003399"/>
                </a:solidFill>
              </a:rPr>
              <a:t>		</a:t>
            </a:r>
            <a:endParaRPr lang="en-US" sz="2000" dirty="0" smtClean="0">
              <a:solidFill>
                <a:srgbClr val="003399"/>
              </a:solidFill>
            </a:endParaRPr>
          </a:p>
          <a:p>
            <a:r>
              <a:rPr lang="en-US" sz="2000" dirty="0" smtClean="0">
                <a:solidFill>
                  <a:srgbClr val="003399"/>
                </a:solidFill>
              </a:rPr>
              <a:t>1.   To </a:t>
            </a:r>
            <a:r>
              <a:rPr lang="en-US" sz="2000" dirty="0">
                <a:solidFill>
                  <a:srgbClr val="003399"/>
                </a:solidFill>
              </a:rPr>
              <a:t>foster cooperation and </a:t>
            </a:r>
            <a:r>
              <a:rPr lang="en-US" sz="2000" b="1" dirty="0">
                <a:solidFill>
                  <a:srgbClr val="003399"/>
                </a:solidFill>
              </a:rPr>
              <a:t>exchange of knowledge between SMEs,</a:t>
            </a:r>
          </a:p>
          <a:p>
            <a:r>
              <a:rPr lang="en-US" sz="2000" b="1" dirty="0" smtClean="0">
                <a:solidFill>
                  <a:srgbClr val="003399"/>
                </a:solidFill>
              </a:rPr>
              <a:t>      academia</a:t>
            </a:r>
            <a:r>
              <a:rPr lang="en-US" sz="2000" b="1" dirty="0">
                <a:solidFill>
                  <a:srgbClr val="003399"/>
                </a:solidFill>
              </a:rPr>
              <a:t>, the public sector and civil society </a:t>
            </a:r>
            <a:r>
              <a:rPr lang="en-US" sz="2000" dirty="0">
                <a:solidFill>
                  <a:srgbClr val="003399"/>
                </a:solidFill>
              </a:rPr>
              <a:t>in areas of competence </a:t>
            </a:r>
            <a:endParaRPr lang="en-US" sz="2000" dirty="0" smtClean="0">
              <a:solidFill>
                <a:srgbClr val="003399"/>
              </a:solidFill>
            </a:endParaRPr>
          </a:p>
          <a:p>
            <a:endParaRPr lang="en-US" sz="2000" dirty="0">
              <a:solidFill>
                <a:srgbClr val="003399"/>
              </a:solidFill>
            </a:endParaRPr>
          </a:p>
          <a:p>
            <a:pPr marL="457200" indent="-457200">
              <a:buAutoNum type="arabicPeriod" startAt="2"/>
            </a:pPr>
            <a:r>
              <a:rPr lang="en-US" sz="2000" dirty="0" smtClean="0">
                <a:solidFill>
                  <a:srgbClr val="003399"/>
                </a:solidFill>
              </a:rPr>
              <a:t>Establishment </a:t>
            </a:r>
            <a:r>
              <a:rPr lang="en-US" sz="2000" dirty="0">
                <a:solidFill>
                  <a:srgbClr val="003399"/>
                </a:solidFill>
              </a:rPr>
              <a:t>of an Innovative </a:t>
            </a:r>
            <a:r>
              <a:rPr lang="en-US" sz="2000" b="1" dirty="0">
                <a:solidFill>
                  <a:srgbClr val="003399"/>
                </a:solidFill>
              </a:rPr>
              <a:t>Digital Ecosystem </a:t>
            </a:r>
            <a:r>
              <a:rPr lang="en-US" sz="2000" dirty="0">
                <a:solidFill>
                  <a:srgbClr val="003399"/>
                </a:solidFill>
              </a:rPr>
              <a:t>in the </a:t>
            </a:r>
            <a:r>
              <a:rPr lang="en-US" sz="2000" dirty="0" smtClean="0">
                <a:solidFill>
                  <a:srgbClr val="003399"/>
                </a:solidFill>
              </a:rPr>
              <a:t>order </a:t>
            </a:r>
            <a:r>
              <a:rPr lang="en-US" sz="2000" dirty="0">
                <a:solidFill>
                  <a:srgbClr val="003399"/>
                </a:solidFill>
              </a:rPr>
              <a:t>to support SMEs when tackling the challenges of a </a:t>
            </a:r>
            <a:r>
              <a:rPr lang="en-US" sz="2000" dirty="0" err="1">
                <a:solidFill>
                  <a:srgbClr val="003399"/>
                </a:solidFill>
              </a:rPr>
              <a:t>digitalised</a:t>
            </a:r>
            <a:r>
              <a:rPr lang="en-US" sz="2000" dirty="0">
                <a:solidFill>
                  <a:srgbClr val="003399"/>
                </a:solidFill>
              </a:rPr>
              <a:t> </a:t>
            </a:r>
            <a:r>
              <a:rPr lang="en-US" sz="2000" dirty="0" smtClean="0">
                <a:solidFill>
                  <a:srgbClr val="003399"/>
                </a:solidFill>
              </a:rPr>
              <a:t>world</a:t>
            </a:r>
          </a:p>
          <a:p>
            <a:pPr marL="457200" indent="-457200">
              <a:buAutoNum type="arabicPeriod" startAt="2"/>
            </a:pPr>
            <a:endParaRPr lang="en-US" sz="2000" dirty="0" smtClean="0">
              <a:solidFill>
                <a:srgbClr val="003399"/>
              </a:solidFill>
            </a:endParaRPr>
          </a:p>
          <a:p>
            <a:pPr marL="457200" indent="-457200">
              <a:buAutoNum type="arabicPeriod" startAt="2"/>
            </a:pPr>
            <a:r>
              <a:rPr lang="en-US" sz="2000" dirty="0" smtClean="0">
                <a:solidFill>
                  <a:srgbClr val="003399"/>
                </a:solidFill>
              </a:rPr>
              <a:t>Improvement </a:t>
            </a:r>
            <a:r>
              <a:rPr lang="en-US" sz="2000" dirty="0">
                <a:solidFill>
                  <a:srgbClr val="003399"/>
                </a:solidFill>
              </a:rPr>
              <a:t>of framework conditions, support programs and capacity building </a:t>
            </a:r>
            <a:r>
              <a:rPr lang="en-US" sz="2000" dirty="0">
                <a:solidFill>
                  <a:srgbClr val="003399"/>
                </a:solidFill>
              </a:rPr>
              <a:t> </a:t>
            </a:r>
            <a:r>
              <a:rPr lang="en-US" sz="2000" dirty="0" smtClean="0">
                <a:solidFill>
                  <a:srgbClr val="003399"/>
                </a:solidFill>
              </a:rPr>
              <a:t>of </a:t>
            </a:r>
            <a:r>
              <a:rPr lang="en-US" sz="2000" dirty="0">
                <a:solidFill>
                  <a:srgbClr val="003399"/>
                </a:solidFill>
              </a:rPr>
              <a:t>stakeholders, to enhance the collaboration between </a:t>
            </a:r>
            <a:r>
              <a:rPr lang="en-US" sz="2000" b="1" dirty="0">
                <a:solidFill>
                  <a:srgbClr val="003399"/>
                </a:solidFill>
              </a:rPr>
              <a:t>cluster initiatives and regional innovation </a:t>
            </a:r>
            <a:r>
              <a:rPr lang="en-US" sz="2000" b="1" dirty="0" smtClean="0">
                <a:solidFill>
                  <a:srgbClr val="003399"/>
                </a:solidFill>
              </a:rPr>
              <a:t>strategies</a:t>
            </a:r>
          </a:p>
          <a:p>
            <a:pPr marL="457200" indent="-457200">
              <a:buAutoNum type="arabicPeriod" startAt="2"/>
            </a:pPr>
            <a:endParaRPr lang="en-US" sz="2000" dirty="0">
              <a:solidFill>
                <a:srgbClr val="003399"/>
              </a:solidFill>
            </a:endParaRPr>
          </a:p>
          <a:p>
            <a:pPr marL="457200" indent="-457200">
              <a:buAutoNum type="arabicPeriod" startAt="2"/>
            </a:pPr>
            <a:r>
              <a:rPr lang="en-US" sz="2000" dirty="0" smtClean="0">
                <a:solidFill>
                  <a:srgbClr val="003399"/>
                </a:solidFill>
              </a:rPr>
              <a:t>To </a:t>
            </a:r>
            <a:r>
              <a:rPr lang="en-US" sz="2000" dirty="0">
                <a:solidFill>
                  <a:srgbClr val="003399"/>
                </a:solidFill>
              </a:rPr>
              <a:t>improve business support to strengthen the innovative and digital capacities of </a:t>
            </a:r>
            <a:r>
              <a:rPr lang="en-US" sz="2000" dirty="0">
                <a:solidFill>
                  <a:srgbClr val="003399"/>
                </a:solidFill>
              </a:rPr>
              <a:t>  </a:t>
            </a:r>
            <a:r>
              <a:rPr lang="en-US" sz="2000" b="1" dirty="0">
                <a:solidFill>
                  <a:srgbClr val="003399"/>
                </a:solidFill>
              </a:rPr>
              <a:t>F</a:t>
            </a:r>
            <a:r>
              <a:rPr lang="en-US" sz="2000" b="1" dirty="0" smtClean="0">
                <a:solidFill>
                  <a:srgbClr val="003399"/>
                </a:solidFill>
              </a:rPr>
              <a:t>emale-led-SMEs</a:t>
            </a:r>
          </a:p>
          <a:p>
            <a:pPr marL="457200" indent="-457200">
              <a:buAutoNum type="arabicPeriod" startAt="2"/>
            </a:pPr>
            <a:endParaRPr lang="en-US" sz="2000" b="1" dirty="0" smtClean="0">
              <a:solidFill>
                <a:srgbClr val="003399"/>
              </a:solidFill>
            </a:endParaRPr>
          </a:p>
          <a:p>
            <a:pPr marL="457200" indent="-457200">
              <a:buAutoNum type="arabicPeriod" startAt="2"/>
            </a:pPr>
            <a:r>
              <a:rPr lang="en-US" sz="2000" dirty="0" smtClean="0">
                <a:solidFill>
                  <a:srgbClr val="003399"/>
                </a:solidFill>
              </a:rPr>
              <a:t>Enhance </a:t>
            </a:r>
            <a:r>
              <a:rPr lang="en-US" sz="2000" dirty="0">
                <a:solidFill>
                  <a:srgbClr val="003399"/>
                </a:solidFill>
              </a:rPr>
              <a:t>the application of </a:t>
            </a:r>
            <a:r>
              <a:rPr lang="en-US" sz="2000" b="1" dirty="0">
                <a:solidFill>
                  <a:srgbClr val="003399"/>
                </a:solidFill>
              </a:rPr>
              <a:t>Artificial Intelligence (AI</a:t>
            </a:r>
            <a:r>
              <a:rPr lang="en-US" sz="2000" dirty="0">
                <a:solidFill>
                  <a:srgbClr val="003399"/>
                </a:solidFill>
              </a:rPr>
              <a:t>) technologies in the Danube Region SMEs</a:t>
            </a:r>
          </a:p>
          <a:p>
            <a:endParaRPr lang="en-US" sz="2000" dirty="0">
              <a:solidFill>
                <a:srgbClr val="003399"/>
              </a:solidFill>
            </a:endParaRPr>
          </a:p>
        </p:txBody>
      </p:sp>
    </p:spTree>
    <p:extLst>
      <p:ext uri="{BB962C8B-B14F-4D97-AF65-F5344CB8AC3E}">
        <p14:creationId xmlns:p14="http://schemas.microsoft.com/office/powerpoint/2010/main" val="2985758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3" name="TextBox 2"/>
          <p:cNvSpPr txBox="1"/>
          <p:nvPr/>
        </p:nvSpPr>
        <p:spPr>
          <a:xfrm>
            <a:off x="192859" y="1962614"/>
            <a:ext cx="8439080" cy="2831544"/>
          </a:xfrm>
          <a:prstGeom prst="rect">
            <a:avLst/>
          </a:prstGeom>
          <a:noFill/>
        </p:spPr>
        <p:txBody>
          <a:bodyPr wrap="square" rtlCol="0">
            <a:spAutoFit/>
          </a:bodyPr>
          <a:lstStyle/>
          <a:p>
            <a:pPr>
              <a:spcBef>
                <a:spcPts val="600"/>
              </a:spcBef>
              <a:spcAft>
                <a:spcPts val="600"/>
              </a:spcAft>
            </a:pPr>
            <a:r>
              <a:rPr lang="en-US" sz="2800" dirty="0" smtClean="0">
                <a:solidFill>
                  <a:srgbClr val="003399"/>
                </a:solidFill>
              </a:rPr>
              <a:t>		</a:t>
            </a:r>
            <a:r>
              <a:rPr lang="en-US" sz="2800" dirty="0" smtClean="0">
                <a:solidFill>
                  <a:srgbClr val="003399"/>
                </a:solidFill>
              </a:rPr>
              <a:t>     </a:t>
            </a:r>
            <a:r>
              <a:rPr lang="en-US" sz="2000" b="1" dirty="0" smtClean="0">
                <a:solidFill>
                  <a:srgbClr val="003399"/>
                </a:solidFill>
              </a:rPr>
              <a:t>Selection </a:t>
            </a:r>
            <a:r>
              <a:rPr lang="en-US" sz="2000" b="1" dirty="0" smtClean="0">
                <a:solidFill>
                  <a:srgbClr val="003399"/>
                </a:solidFill>
              </a:rPr>
              <a:t>of strategic topics</a:t>
            </a:r>
          </a:p>
          <a:p>
            <a:pPr>
              <a:spcBef>
                <a:spcPts val="600"/>
              </a:spcBef>
              <a:spcAft>
                <a:spcPts val="600"/>
              </a:spcAft>
            </a:pPr>
            <a:endParaRPr lang="en-US" sz="2000" b="1" dirty="0" smtClean="0">
              <a:solidFill>
                <a:srgbClr val="003399"/>
              </a:solidFill>
            </a:endParaRPr>
          </a:p>
          <a:p>
            <a:pPr marL="457200" indent="-457200">
              <a:spcBef>
                <a:spcPts val="600"/>
              </a:spcBef>
              <a:spcAft>
                <a:spcPts val="600"/>
              </a:spcAft>
              <a:buAutoNum type="arabicPeriod"/>
            </a:pPr>
            <a:r>
              <a:rPr lang="en-US" sz="2000" b="1" dirty="0" smtClean="0">
                <a:solidFill>
                  <a:srgbClr val="003399"/>
                </a:solidFill>
              </a:rPr>
              <a:t>Further development of clusters, clusters and regional development</a:t>
            </a:r>
          </a:p>
          <a:p>
            <a:pPr marL="457200" indent="-457200">
              <a:spcBef>
                <a:spcPts val="600"/>
              </a:spcBef>
              <a:spcAft>
                <a:spcPts val="600"/>
              </a:spcAft>
              <a:buAutoNum type="arabicPeriod"/>
            </a:pPr>
            <a:r>
              <a:rPr lang="en-US" sz="2000" b="1" dirty="0" smtClean="0">
                <a:solidFill>
                  <a:srgbClr val="003399"/>
                </a:solidFill>
              </a:rPr>
              <a:t>Female entrepreneurship</a:t>
            </a:r>
          </a:p>
          <a:p>
            <a:pPr marL="457200" indent="-457200">
              <a:spcBef>
                <a:spcPts val="600"/>
              </a:spcBef>
              <a:spcAft>
                <a:spcPts val="600"/>
              </a:spcAft>
              <a:buAutoNum type="arabicPeriod"/>
            </a:pPr>
            <a:r>
              <a:rPr lang="en-US" sz="2000" b="1" dirty="0" smtClean="0">
                <a:solidFill>
                  <a:srgbClr val="003399"/>
                </a:solidFill>
              </a:rPr>
              <a:t>Artificial intelligence/</a:t>
            </a:r>
            <a:r>
              <a:rPr lang="en-US" sz="2000" b="1" dirty="0" err="1">
                <a:solidFill>
                  <a:srgbClr val="003399"/>
                </a:solidFill>
              </a:rPr>
              <a:t>D</a:t>
            </a:r>
            <a:r>
              <a:rPr lang="en-US" sz="2000" b="1" dirty="0" err="1" smtClean="0">
                <a:solidFill>
                  <a:srgbClr val="003399"/>
                </a:solidFill>
              </a:rPr>
              <a:t>igitalisation</a:t>
            </a:r>
            <a:endParaRPr lang="en-US" sz="2000" b="1" dirty="0" smtClean="0">
              <a:solidFill>
                <a:srgbClr val="003399"/>
              </a:solidFill>
            </a:endParaRPr>
          </a:p>
          <a:p>
            <a:pPr marL="457200" indent="-457200">
              <a:spcBef>
                <a:spcPts val="600"/>
              </a:spcBef>
              <a:spcAft>
                <a:spcPts val="600"/>
              </a:spcAft>
              <a:buAutoNum type="arabicPeriod"/>
            </a:pPr>
            <a:endParaRPr lang="en-US" sz="2000" b="1" dirty="0">
              <a:solidFill>
                <a:srgbClr val="003399"/>
              </a:solidFill>
            </a:endParaRPr>
          </a:p>
        </p:txBody>
      </p:sp>
    </p:spTree>
    <p:extLst>
      <p:ext uri="{BB962C8B-B14F-4D97-AF65-F5344CB8AC3E}">
        <p14:creationId xmlns:p14="http://schemas.microsoft.com/office/powerpoint/2010/main" val="3810497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3" name="TextBox 2"/>
          <p:cNvSpPr txBox="1"/>
          <p:nvPr/>
        </p:nvSpPr>
        <p:spPr>
          <a:xfrm>
            <a:off x="412957" y="1407354"/>
            <a:ext cx="8538532" cy="7048083"/>
          </a:xfrm>
          <a:prstGeom prst="rect">
            <a:avLst/>
          </a:prstGeom>
          <a:noFill/>
        </p:spPr>
        <p:txBody>
          <a:bodyPr wrap="square" rtlCol="0">
            <a:spAutoFit/>
          </a:bodyPr>
          <a:lstStyle/>
          <a:p>
            <a:pPr marL="342900" indent="-342900">
              <a:buAutoNum type="arabicPeriod"/>
            </a:pPr>
            <a:r>
              <a:rPr lang="en-US" b="1" u="sng" dirty="0" smtClean="0">
                <a:solidFill>
                  <a:srgbClr val="003399"/>
                </a:solidFill>
              </a:rPr>
              <a:t>FURTHER DEVELOPMENT OF CLUSTERS, CLUSTERS AND REGIONAL </a:t>
            </a:r>
            <a:r>
              <a:rPr lang="en-US" b="1" u="sng" dirty="0" smtClean="0">
                <a:solidFill>
                  <a:srgbClr val="003399"/>
                </a:solidFill>
              </a:rPr>
              <a:t>DEVELOPMENT</a:t>
            </a:r>
            <a:endParaRPr lang="en-US" dirty="0" smtClean="0">
              <a:solidFill>
                <a:srgbClr val="003399"/>
              </a:solidFill>
            </a:endParaRPr>
          </a:p>
          <a:p>
            <a:pPr marL="285750" indent="-285750">
              <a:buFontTx/>
              <a:buChar char="-"/>
            </a:pPr>
            <a:endParaRPr lang="en-US" b="1" dirty="0" smtClean="0">
              <a:solidFill>
                <a:srgbClr val="003399"/>
              </a:solidFill>
            </a:endParaRPr>
          </a:p>
          <a:p>
            <a:pPr marL="285750" indent="-285750">
              <a:buFontTx/>
              <a:buChar char="-"/>
            </a:pPr>
            <a:r>
              <a:rPr lang="en-US" dirty="0" smtClean="0">
                <a:solidFill>
                  <a:srgbClr val="003399"/>
                </a:solidFill>
              </a:rPr>
              <a:t>Strengthen </a:t>
            </a:r>
            <a:r>
              <a:rPr lang="en-US" dirty="0">
                <a:solidFill>
                  <a:srgbClr val="003399"/>
                </a:solidFill>
              </a:rPr>
              <a:t>the role of cluster initiatives as instruments for regional economic development through enhanced capacities and interregional and cross sectoral cooperation</a:t>
            </a:r>
          </a:p>
          <a:p>
            <a:pPr marL="285750" indent="-285750">
              <a:buFontTx/>
              <a:buChar char="-"/>
            </a:pPr>
            <a:r>
              <a:rPr lang="en-US" dirty="0">
                <a:solidFill>
                  <a:srgbClr val="003399"/>
                </a:solidFill>
              </a:rPr>
              <a:t>To support an integrated approach to cluster policies and Smart specialization along the Danube Region </a:t>
            </a:r>
          </a:p>
          <a:p>
            <a:pPr marL="285750" indent="-285750">
              <a:buFontTx/>
              <a:buChar char="-"/>
            </a:pPr>
            <a:r>
              <a:rPr lang="en-US" dirty="0">
                <a:solidFill>
                  <a:srgbClr val="003399"/>
                </a:solidFill>
              </a:rPr>
              <a:t>To strengthen opportunities and align clusters policies in this context</a:t>
            </a:r>
          </a:p>
          <a:p>
            <a:endParaRPr lang="en-US" b="1" dirty="0" smtClean="0">
              <a:solidFill>
                <a:srgbClr val="003399"/>
              </a:solidFill>
            </a:endParaRPr>
          </a:p>
          <a:p>
            <a:r>
              <a:rPr lang="en-US" b="1" dirty="0" smtClean="0">
                <a:solidFill>
                  <a:srgbClr val="003399"/>
                </a:solidFill>
              </a:rPr>
              <a:t>Countries</a:t>
            </a:r>
            <a:r>
              <a:rPr lang="en-US" b="1" dirty="0">
                <a:solidFill>
                  <a:srgbClr val="003399"/>
                </a:solidFill>
              </a:rPr>
              <a:t>: </a:t>
            </a:r>
          </a:p>
          <a:p>
            <a:pPr marL="285750" indent="-285750">
              <a:buFontTx/>
              <a:buChar char="-"/>
            </a:pPr>
            <a:r>
              <a:rPr lang="en-US" b="1" dirty="0">
                <a:solidFill>
                  <a:srgbClr val="003399"/>
                </a:solidFill>
              </a:rPr>
              <a:t>All countries to be involved </a:t>
            </a:r>
          </a:p>
          <a:p>
            <a:pPr marL="285750" indent="-285750">
              <a:buFontTx/>
              <a:buChar char="-"/>
            </a:pPr>
            <a:r>
              <a:rPr lang="en-US" b="1" dirty="0">
                <a:solidFill>
                  <a:srgbClr val="003399"/>
                </a:solidFill>
              </a:rPr>
              <a:t>(Germany and Austria in order to transfer the knowledge) in order to: </a:t>
            </a:r>
          </a:p>
          <a:p>
            <a:pPr marL="285750" indent="-285750">
              <a:buFontTx/>
              <a:buChar char="-"/>
            </a:pPr>
            <a:r>
              <a:rPr lang="en-US" b="1" dirty="0">
                <a:solidFill>
                  <a:srgbClr val="003399"/>
                </a:solidFill>
              </a:rPr>
              <a:t>To strengthen the industry, especially industrial facilities in the rural areas</a:t>
            </a:r>
          </a:p>
          <a:p>
            <a:pPr marL="285750" indent="-285750">
              <a:buFontTx/>
              <a:buChar char="-"/>
            </a:pPr>
            <a:r>
              <a:rPr lang="en-US" b="1" dirty="0">
                <a:solidFill>
                  <a:srgbClr val="003399"/>
                </a:solidFill>
              </a:rPr>
              <a:t>To support establishing cross sectoral and cross regional connections in the Danube Region</a:t>
            </a:r>
          </a:p>
          <a:p>
            <a:pPr marL="285750" indent="-285750">
              <a:buFontTx/>
              <a:buChar char="-"/>
            </a:pPr>
            <a:endParaRPr lang="en-US" b="1" dirty="0">
              <a:solidFill>
                <a:srgbClr val="003399"/>
              </a:solidFill>
            </a:endParaRPr>
          </a:p>
          <a:p>
            <a:endParaRPr lang="en-US" dirty="0" smtClean="0">
              <a:solidFill>
                <a:srgbClr val="003399"/>
              </a:solidFill>
            </a:endParaRPr>
          </a:p>
          <a:p>
            <a:endParaRPr lang="en-US" dirty="0">
              <a:solidFill>
                <a:srgbClr val="003399"/>
              </a:solidFill>
            </a:endParaRPr>
          </a:p>
          <a:p>
            <a:endParaRPr lang="en-US" dirty="0" smtClean="0">
              <a:solidFill>
                <a:srgbClr val="003399"/>
              </a:solidFill>
            </a:endParaRPr>
          </a:p>
          <a:p>
            <a:endParaRPr lang="en-US" dirty="0" smtClean="0">
              <a:solidFill>
                <a:srgbClr val="003399"/>
              </a:solidFill>
            </a:endParaRPr>
          </a:p>
          <a:p>
            <a:pPr marL="342900" indent="-342900">
              <a:buAutoNum type="arabicPeriod"/>
            </a:pPr>
            <a:endParaRPr lang="en-US" b="1" dirty="0" smtClean="0">
              <a:solidFill>
                <a:srgbClr val="003399"/>
              </a:solidFill>
            </a:endParaRPr>
          </a:p>
          <a:p>
            <a:pPr marL="457200" indent="-457200">
              <a:spcBef>
                <a:spcPts val="600"/>
              </a:spcBef>
              <a:spcAft>
                <a:spcPts val="600"/>
              </a:spcAft>
              <a:buFont typeface="+mj-lt"/>
              <a:buAutoNum type="arabicPeriod" startAt="6"/>
            </a:pPr>
            <a:endParaRPr lang="en-US" sz="2400" dirty="0" smtClean="0">
              <a:solidFill>
                <a:srgbClr val="003399"/>
              </a:solidFill>
            </a:endParaRPr>
          </a:p>
          <a:p>
            <a:r>
              <a:rPr lang="en-US" sz="2000" dirty="0" smtClean="0">
                <a:solidFill>
                  <a:srgbClr val="003399"/>
                </a:solidFill>
              </a:rPr>
              <a:t>          </a:t>
            </a:r>
          </a:p>
          <a:p>
            <a:endParaRPr lang="en-US" sz="2000" dirty="0">
              <a:solidFill>
                <a:srgbClr val="003399"/>
              </a:solidFill>
            </a:endParaRPr>
          </a:p>
        </p:txBody>
      </p:sp>
    </p:spTree>
    <p:extLst>
      <p:ext uri="{BB962C8B-B14F-4D97-AF65-F5344CB8AC3E}">
        <p14:creationId xmlns:p14="http://schemas.microsoft.com/office/powerpoint/2010/main" val="1463546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4" name="TextBox 3"/>
          <p:cNvSpPr txBox="1"/>
          <p:nvPr/>
        </p:nvSpPr>
        <p:spPr>
          <a:xfrm>
            <a:off x="153592" y="1269047"/>
            <a:ext cx="8383898" cy="4216539"/>
          </a:xfrm>
          <a:prstGeom prst="rect">
            <a:avLst/>
          </a:prstGeom>
          <a:noFill/>
        </p:spPr>
        <p:txBody>
          <a:bodyPr wrap="square" rtlCol="0">
            <a:spAutoFit/>
          </a:bodyPr>
          <a:lstStyle/>
          <a:p>
            <a:r>
              <a:rPr lang="en-US" sz="2400" b="1" dirty="0" smtClean="0">
                <a:solidFill>
                  <a:srgbClr val="003399"/>
                </a:solidFill>
              </a:rPr>
              <a:t>Proposed activities</a:t>
            </a:r>
            <a:endParaRPr lang="en-US" sz="2400" b="1" dirty="0" smtClean="0">
              <a:solidFill>
                <a:srgbClr val="003399"/>
              </a:solidFill>
            </a:endParaRPr>
          </a:p>
          <a:p>
            <a:r>
              <a:rPr lang="en-US" sz="2400" b="1" dirty="0" smtClean="0">
                <a:solidFill>
                  <a:srgbClr val="003399"/>
                </a:solidFill>
              </a:rPr>
              <a:t> </a:t>
            </a:r>
          </a:p>
          <a:p>
            <a:pPr marL="457200" indent="-457200">
              <a:buAutoNum type="arabicPeriod"/>
            </a:pPr>
            <a:r>
              <a:rPr lang="en-US" sz="2000" dirty="0" smtClean="0">
                <a:solidFill>
                  <a:srgbClr val="003399"/>
                </a:solidFill>
              </a:rPr>
              <a:t>Development </a:t>
            </a:r>
            <a:r>
              <a:rPr lang="en-US" sz="2000" dirty="0">
                <a:solidFill>
                  <a:srgbClr val="003399"/>
                </a:solidFill>
              </a:rPr>
              <a:t>of trainings, capacities and procedures linked to the greater involvement of clusters in the regional </a:t>
            </a:r>
            <a:r>
              <a:rPr lang="en-US" sz="2000" dirty="0" smtClean="0">
                <a:solidFill>
                  <a:srgbClr val="003399"/>
                </a:solidFill>
              </a:rPr>
              <a:t>development</a:t>
            </a:r>
            <a:endParaRPr lang="en-US" sz="2000" dirty="0">
              <a:solidFill>
                <a:srgbClr val="003399"/>
              </a:solidFill>
            </a:endParaRPr>
          </a:p>
          <a:p>
            <a:pPr marL="457200" indent="-457200">
              <a:buAutoNum type="arabicPeriod"/>
            </a:pPr>
            <a:r>
              <a:rPr lang="en-US" sz="2000" dirty="0" smtClean="0">
                <a:solidFill>
                  <a:srgbClr val="003399"/>
                </a:solidFill>
              </a:rPr>
              <a:t>Strengthening </a:t>
            </a:r>
            <a:r>
              <a:rPr lang="en-US" sz="2000" dirty="0">
                <a:solidFill>
                  <a:srgbClr val="003399"/>
                </a:solidFill>
              </a:rPr>
              <a:t>resiliency of regional innovation systems by stronger collaboration of regional authorities and clusters and </a:t>
            </a:r>
            <a:r>
              <a:rPr lang="en-US" sz="2000" dirty="0" err="1">
                <a:solidFill>
                  <a:srgbClr val="003399"/>
                </a:solidFill>
              </a:rPr>
              <a:t>establishement</a:t>
            </a:r>
            <a:r>
              <a:rPr lang="en-US" sz="2000" dirty="0">
                <a:solidFill>
                  <a:srgbClr val="003399"/>
                </a:solidFill>
              </a:rPr>
              <a:t> of cross-regional and cross-sectoral collaboration </a:t>
            </a:r>
          </a:p>
          <a:p>
            <a:pPr marL="457200" indent="-457200">
              <a:buAutoNum type="arabicPeriod"/>
            </a:pPr>
            <a:r>
              <a:rPr lang="en-US" sz="2000" dirty="0" smtClean="0">
                <a:solidFill>
                  <a:srgbClr val="003399"/>
                </a:solidFill>
              </a:rPr>
              <a:t>Development </a:t>
            </a:r>
            <a:r>
              <a:rPr lang="en-US" sz="2000" dirty="0">
                <a:solidFill>
                  <a:srgbClr val="003399"/>
                </a:solidFill>
              </a:rPr>
              <a:t>of trainings, capacities and procedures for better preparedness on how to continue with the economic activities after natural and economy disasters within, among and beyond the region(s)/</a:t>
            </a:r>
            <a:r>
              <a:rPr lang="en-US" sz="2000" dirty="0" smtClean="0">
                <a:solidFill>
                  <a:srgbClr val="003399"/>
                </a:solidFill>
              </a:rPr>
              <a:t>country</a:t>
            </a:r>
          </a:p>
          <a:p>
            <a:endParaRPr lang="en-US" sz="2000" dirty="0" smtClean="0">
              <a:solidFill>
                <a:srgbClr val="003399"/>
              </a:solidFill>
            </a:endParaRPr>
          </a:p>
          <a:p>
            <a:pPr algn="ctr"/>
            <a:endParaRPr lang="en-US" sz="2000" dirty="0">
              <a:solidFill>
                <a:srgbClr val="003399"/>
              </a:solidFill>
            </a:endParaRPr>
          </a:p>
        </p:txBody>
      </p:sp>
    </p:spTree>
    <p:extLst>
      <p:ext uri="{BB962C8B-B14F-4D97-AF65-F5344CB8AC3E}">
        <p14:creationId xmlns:p14="http://schemas.microsoft.com/office/powerpoint/2010/main" val="3586216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33563" y="1361380"/>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4" name="TextBox 3"/>
          <p:cNvSpPr txBox="1"/>
          <p:nvPr/>
        </p:nvSpPr>
        <p:spPr>
          <a:xfrm>
            <a:off x="163812" y="1917540"/>
            <a:ext cx="8383898" cy="2708434"/>
          </a:xfrm>
          <a:prstGeom prst="rect">
            <a:avLst/>
          </a:prstGeom>
          <a:noFill/>
        </p:spPr>
        <p:txBody>
          <a:bodyPr wrap="square" rtlCol="0">
            <a:spAutoFit/>
          </a:bodyPr>
          <a:lstStyle/>
          <a:p>
            <a:r>
              <a:rPr lang="en-US" sz="2400" b="1" u="sng" dirty="0">
                <a:solidFill>
                  <a:srgbClr val="003399"/>
                </a:solidFill>
              </a:rPr>
              <a:t>FEMALE ENTREPRENEURSHIP</a:t>
            </a:r>
          </a:p>
          <a:p>
            <a:endParaRPr lang="en-US" sz="2000" dirty="0">
              <a:solidFill>
                <a:srgbClr val="003399"/>
              </a:solidFill>
            </a:endParaRPr>
          </a:p>
          <a:p>
            <a:r>
              <a:rPr lang="en-US" b="1" dirty="0">
                <a:solidFill>
                  <a:srgbClr val="003399"/>
                </a:solidFill>
              </a:rPr>
              <a:t>Objectives</a:t>
            </a:r>
            <a:r>
              <a:rPr lang="en-US" dirty="0">
                <a:solidFill>
                  <a:srgbClr val="003399"/>
                </a:solidFill>
              </a:rPr>
              <a:t>:</a:t>
            </a:r>
          </a:p>
          <a:p>
            <a:r>
              <a:rPr lang="en-US" dirty="0">
                <a:solidFill>
                  <a:srgbClr val="003399"/>
                </a:solidFill>
              </a:rPr>
              <a:t>1. Improve the innovation capacity of female SMEs through creating the network of female entrepreneurship support initiatives in the Danube Region and of Women Entrepreneurship </a:t>
            </a:r>
            <a:r>
              <a:rPr lang="en-US" dirty="0" err="1">
                <a:solidFill>
                  <a:srgbClr val="003399"/>
                </a:solidFill>
              </a:rPr>
              <a:t>Centres</a:t>
            </a:r>
            <a:r>
              <a:rPr lang="en-US" dirty="0">
                <a:solidFill>
                  <a:srgbClr val="003399"/>
                </a:solidFill>
              </a:rPr>
              <a:t> and setting up educational support </a:t>
            </a:r>
            <a:r>
              <a:rPr lang="en-US" dirty="0" err="1">
                <a:solidFill>
                  <a:srgbClr val="003399"/>
                </a:solidFill>
              </a:rPr>
              <a:t>programmes</a:t>
            </a:r>
            <a:r>
              <a:rPr lang="en-US" dirty="0">
                <a:solidFill>
                  <a:srgbClr val="003399"/>
                </a:solidFill>
              </a:rPr>
              <a:t> for women entrepreneurs.</a:t>
            </a:r>
          </a:p>
          <a:p>
            <a:r>
              <a:rPr lang="en-US" dirty="0">
                <a:solidFill>
                  <a:srgbClr val="003399"/>
                </a:solidFill>
              </a:rPr>
              <a:t>2. Foster digital skills of female entrepreneurs through setting up tools and educational </a:t>
            </a:r>
            <a:r>
              <a:rPr lang="en-US" dirty="0" err="1">
                <a:solidFill>
                  <a:srgbClr val="003399"/>
                </a:solidFill>
              </a:rPr>
              <a:t>programmes</a:t>
            </a:r>
            <a:r>
              <a:rPr lang="en-US" dirty="0">
                <a:solidFill>
                  <a:srgbClr val="003399"/>
                </a:solidFill>
              </a:rPr>
              <a:t> for fostering women entrepreneurs’ digital skills.</a:t>
            </a:r>
          </a:p>
        </p:txBody>
      </p:sp>
    </p:spTree>
    <p:extLst>
      <p:ext uri="{BB962C8B-B14F-4D97-AF65-F5344CB8AC3E}">
        <p14:creationId xmlns:p14="http://schemas.microsoft.com/office/powerpoint/2010/main" val="306630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24328" y="0"/>
            <a:ext cx="1377815" cy="1054699"/>
          </a:xfrm>
          <a:prstGeom prst="rect">
            <a:avLst/>
          </a:prstGeom>
        </p:spPr>
      </p:pic>
      <p:pic>
        <p:nvPicPr>
          <p:cNvPr id="5" name="Picture 4"/>
          <p:cNvPicPr>
            <a:picLocks noChangeAspect="1"/>
          </p:cNvPicPr>
          <p:nvPr/>
        </p:nvPicPr>
        <p:blipFill>
          <a:blip r:embed="rId3"/>
          <a:stretch>
            <a:fillRect/>
          </a:stretch>
        </p:blipFill>
        <p:spPr>
          <a:xfrm>
            <a:off x="3651424" y="274638"/>
            <a:ext cx="1841152" cy="646232"/>
          </a:xfrm>
          <a:prstGeom prst="rect">
            <a:avLst/>
          </a:prstGeom>
        </p:spPr>
      </p:pic>
      <p:pic>
        <p:nvPicPr>
          <p:cNvPr id="6" name="Picture 5"/>
          <p:cNvPicPr>
            <a:picLocks noChangeAspect="1"/>
          </p:cNvPicPr>
          <p:nvPr/>
        </p:nvPicPr>
        <p:blipFill>
          <a:blip r:embed="rId4"/>
          <a:stretch>
            <a:fillRect/>
          </a:stretch>
        </p:blipFill>
        <p:spPr>
          <a:xfrm>
            <a:off x="463387" y="174239"/>
            <a:ext cx="2206943" cy="920576"/>
          </a:xfrm>
          <a:prstGeom prst="rect">
            <a:avLst/>
          </a:prstGeom>
        </p:spPr>
      </p:pic>
      <p:sp>
        <p:nvSpPr>
          <p:cNvPr id="2" name="Title 1"/>
          <p:cNvSpPr>
            <a:spLocks noGrp="1"/>
          </p:cNvSpPr>
          <p:nvPr>
            <p:ph type="title"/>
          </p:nvPr>
        </p:nvSpPr>
        <p:spPr>
          <a:xfrm>
            <a:off x="539552" y="283581"/>
            <a:ext cx="8229600" cy="562074"/>
          </a:xfrm>
        </p:spPr>
        <p:txBody>
          <a:bodyPr>
            <a:normAutofit/>
          </a:bodyPr>
          <a:lstStyle/>
          <a:p>
            <a:endParaRPr lang="en-US" sz="1800" b="1" u="sng" dirty="0">
              <a:solidFill>
                <a:srgbClr val="003399"/>
              </a:solidFill>
              <a:latin typeface="+mn-lt"/>
              <a:ea typeface="+mn-ea"/>
              <a:cs typeface="+mn-cs"/>
            </a:endParaRPr>
          </a:p>
        </p:txBody>
      </p:sp>
      <p:sp>
        <p:nvSpPr>
          <p:cNvPr id="3" name="Content Placeholder 2"/>
          <p:cNvSpPr>
            <a:spLocks noGrp="1"/>
          </p:cNvSpPr>
          <p:nvPr>
            <p:ph idx="1"/>
          </p:nvPr>
        </p:nvSpPr>
        <p:spPr>
          <a:xfrm>
            <a:off x="457200" y="1268760"/>
            <a:ext cx="8229600" cy="4525963"/>
          </a:xfrm>
        </p:spPr>
        <p:txBody>
          <a:bodyPr>
            <a:normAutofit fontScale="92500" lnSpcReduction="20000"/>
          </a:bodyPr>
          <a:lstStyle/>
          <a:p>
            <a:pPr marL="0" indent="0">
              <a:buNone/>
            </a:pPr>
            <a:r>
              <a:rPr lang="en-US" sz="1800" b="1" dirty="0" smtClean="0">
                <a:solidFill>
                  <a:srgbClr val="003399"/>
                </a:solidFill>
              </a:rPr>
              <a:t>Proposed activities</a:t>
            </a:r>
            <a:r>
              <a:rPr lang="en-US" sz="1800" dirty="0" smtClean="0">
                <a:solidFill>
                  <a:srgbClr val="003399"/>
                </a:solidFill>
              </a:rPr>
              <a:t>:</a:t>
            </a:r>
            <a:endParaRPr lang="en-US" sz="1800" dirty="0">
              <a:solidFill>
                <a:srgbClr val="003399"/>
              </a:solidFill>
            </a:endParaRPr>
          </a:p>
          <a:p>
            <a:pPr marL="0" indent="0">
              <a:buNone/>
            </a:pPr>
            <a:endParaRPr lang="en-US" sz="1800" dirty="0" smtClean="0">
              <a:solidFill>
                <a:srgbClr val="003399"/>
              </a:solidFill>
            </a:endParaRPr>
          </a:p>
          <a:p>
            <a:pPr marL="0" indent="0">
              <a:buNone/>
            </a:pPr>
            <a:r>
              <a:rPr lang="en-US" sz="1800" dirty="0" smtClean="0">
                <a:solidFill>
                  <a:srgbClr val="003399"/>
                </a:solidFill>
              </a:rPr>
              <a:t>1. Development </a:t>
            </a:r>
            <a:r>
              <a:rPr lang="en-US" sz="1800" dirty="0">
                <a:solidFill>
                  <a:srgbClr val="003399"/>
                </a:solidFill>
              </a:rPr>
              <a:t>of trainings, capacities and procedures linked to the greater involvement of female entrepreneurs</a:t>
            </a:r>
          </a:p>
          <a:p>
            <a:pPr marL="0" indent="0">
              <a:buNone/>
            </a:pPr>
            <a:r>
              <a:rPr lang="en-US" sz="1800" dirty="0" smtClean="0">
                <a:solidFill>
                  <a:srgbClr val="003399"/>
                </a:solidFill>
              </a:rPr>
              <a:t>2. Building </a:t>
            </a:r>
            <a:r>
              <a:rPr lang="en-US" sz="1800" dirty="0">
                <a:solidFill>
                  <a:srgbClr val="003399"/>
                </a:solidFill>
              </a:rPr>
              <a:t>a network of mentors to support women entrepreneurs </a:t>
            </a:r>
          </a:p>
          <a:p>
            <a:pPr marL="0" indent="0">
              <a:buNone/>
            </a:pPr>
            <a:r>
              <a:rPr lang="en-US" sz="1800" dirty="0" smtClean="0">
                <a:solidFill>
                  <a:srgbClr val="003399"/>
                </a:solidFill>
              </a:rPr>
              <a:t>3. Setting </a:t>
            </a:r>
            <a:r>
              <a:rPr lang="en-US" sz="1800" dirty="0">
                <a:solidFill>
                  <a:srgbClr val="003399"/>
                </a:solidFill>
              </a:rPr>
              <a:t>up a data base of women role models in the Danube region</a:t>
            </a:r>
          </a:p>
          <a:p>
            <a:pPr marL="0" indent="0">
              <a:buNone/>
            </a:pPr>
            <a:r>
              <a:rPr lang="en-US" sz="1800" dirty="0" smtClean="0">
                <a:solidFill>
                  <a:srgbClr val="003399"/>
                </a:solidFill>
              </a:rPr>
              <a:t>4. Creating </a:t>
            </a:r>
            <a:r>
              <a:rPr lang="en-US" sz="1800" dirty="0">
                <a:solidFill>
                  <a:srgbClr val="003399"/>
                </a:solidFill>
              </a:rPr>
              <a:t>the network of existing female entrepreneurship support initiatives in the Danube Region </a:t>
            </a:r>
          </a:p>
          <a:p>
            <a:pPr marL="0" indent="0">
              <a:buNone/>
            </a:pPr>
            <a:r>
              <a:rPr lang="en-US" sz="1800" dirty="0" smtClean="0">
                <a:solidFill>
                  <a:srgbClr val="003399"/>
                </a:solidFill>
              </a:rPr>
              <a:t>5. High </a:t>
            </a:r>
            <a:r>
              <a:rPr lang="en-US" sz="1800" dirty="0">
                <a:solidFill>
                  <a:srgbClr val="003399"/>
                </a:solidFill>
              </a:rPr>
              <a:t>added value soft-landing program for entrepreneurs of the Danube Region to visit more developed startup ecosystems </a:t>
            </a:r>
          </a:p>
          <a:p>
            <a:pPr marL="0" indent="0">
              <a:buNone/>
            </a:pPr>
            <a:r>
              <a:rPr lang="en-US" sz="1800" dirty="0" smtClean="0">
                <a:solidFill>
                  <a:srgbClr val="003399"/>
                </a:solidFill>
              </a:rPr>
              <a:t>6. Setting </a:t>
            </a:r>
            <a:r>
              <a:rPr lang="en-US" sz="1800" dirty="0">
                <a:solidFill>
                  <a:srgbClr val="003399"/>
                </a:solidFill>
              </a:rPr>
              <a:t>up a training platform in order to improve knowledge, skills and competencies of young women entrepreneurs </a:t>
            </a:r>
          </a:p>
          <a:p>
            <a:pPr marL="0" indent="0">
              <a:buNone/>
            </a:pPr>
            <a:r>
              <a:rPr lang="en-US" sz="1800" dirty="0" smtClean="0">
                <a:solidFill>
                  <a:srgbClr val="003399"/>
                </a:solidFill>
              </a:rPr>
              <a:t>7. Setting </a:t>
            </a:r>
            <a:r>
              <a:rPr lang="en-US" sz="1800" dirty="0">
                <a:solidFill>
                  <a:srgbClr val="003399"/>
                </a:solidFill>
              </a:rPr>
              <a:t>up tools for fostering women entrepreneurs’ digital skills </a:t>
            </a:r>
          </a:p>
          <a:p>
            <a:pPr marL="0" indent="0">
              <a:buNone/>
            </a:pPr>
            <a:r>
              <a:rPr lang="en-US" sz="1800" dirty="0" smtClean="0">
                <a:solidFill>
                  <a:srgbClr val="003399"/>
                </a:solidFill>
              </a:rPr>
              <a:t>8. Adopting </a:t>
            </a:r>
            <a:r>
              <a:rPr lang="en-US" sz="1800" dirty="0">
                <a:solidFill>
                  <a:srgbClr val="003399"/>
                </a:solidFill>
              </a:rPr>
              <a:t>the training curricula</a:t>
            </a:r>
          </a:p>
          <a:p>
            <a:pPr marL="0" indent="0">
              <a:buNone/>
            </a:pPr>
            <a:r>
              <a:rPr lang="en-US" sz="1800" dirty="0" smtClean="0">
                <a:solidFill>
                  <a:srgbClr val="003399"/>
                </a:solidFill>
              </a:rPr>
              <a:t>9. Setting </a:t>
            </a:r>
            <a:r>
              <a:rPr lang="en-US" sz="1800" dirty="0">
                <a:solidFill>
                  <a:srgbClr val="003399"/>
                </a:solidFill>
              </a:rPr>
              <a:t>up innovation of educational support </a:t>
            </a:r>
            <a:r>
              <a:rPr lang="en-US" sz="1800" dirty="0" err="1">
                <a:solidFill>
                  <a:srgbClr val="003399"/>
                </a:solidFill>
              </a:rPr>
              <a:t>programmes</a:t>
            </a:r>
            <a:r>
              <a:rPr lang="en-US" sz="1800" dirty="0">
                <a:solidFill>
                  <a:srgbClr val="003399"/>
                </a:solidFill>
              </a:rPr>
              <a:t> for women entrepreneurs</a:t>
            </a:r>
          </a:p>
          <a:p>
            <a:pPr marL="0" indent="0">
              <a:buNone/>
            </a:pPr>
            <a:r>
              <a:rPr lang="en-US" sz="1800" dirty="0" smtClean="0">
                <a:solidFill>
                  <a:srgbClr val="003399"/>
                </a:solidFill>
              </a:rPr>
              <a:t>10. Improving </a:t>
            </a:r>
            <a:r>
              <a:rPr lang="en-US" sz="1800" dirty="0">
                <a:solidFill>
                  <a:srgbClr val="003399"/>
                </a:solidFill>
              </a:rPr>
              <a:t>and developing business support to strengthen digital capacities of female-led-SMEs in the rural areas</a:t>
            </a:r>
          </a:p>
          <a:p>
            <a:pPr marL="0" indent="0">
              <a:buNone/>
            </a:pPr>
            <a:r>
              <a:rPr lang="en-US" sz="1800" dirty="0" smtClean="0">
                <a:solidFill>
                  <a:srgbClr val="003399"/>
                </a:solidFill>
              </a:rPr>
              <a:t>11. Policy </a:t>
            </a:r>
            <a:r>
              <a:rPr lang="en-US" sz="1800" dirty="0">
                <a:solidFill>
                  <a:srgbClr val="003399"/>
                </a:solidFill>
              </a:rPr>
              <a:t>Agenda for Young Women Entrepreneurship Support </a:t>
            </a:r>
          </a:p>
          <a:p>
            <a:pPr marL="0" indent="0">
              <a:buNone/>
            </a:pPr>
            <a:endParaRPr lang="en-US" sz="1800" dirty="0" smtClean="0">
              <a:solidFill>
                <a:srgbClr val="003399"/>
              </a:solidFill>
            </a:endParaRPr>
          </a:p>
          <a:p>
            <a:pPr marL="0" indent="0">
              <a:buNone/>
            </a:pPr>
            <a:endParaRPr lang="en-US" sz="1800" dirty="0">
              <a:solidFill>
                <a:srgbClr val="003399"/>
              </a:solidFill>
            </a:endParaRPr>
          </a:p>
        </p:txBody>
      </p:sp>
    </p:spTree>
    <p:extLst>
      <p:ext uri="{BB962C8B-B14F-4D97-AF65-F5344CB8AC3E}">
        <p14:creationId xmlns:p14="http://schemas.microsoft.com/office/powerpoint/2010/main" val="1454297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 Verbindung 7"/>
          <p:cNvCxnSpPr/>
          <p:nvPr/>
        </p:nvCxnSpPr>
        <p:spPr>
          <a:xfrm>
            <a:off x="323528" y="1268760"/>
            <a:ext cx="8640960"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p:nvCxnSpPr>
        <p:spPr>
          <a:xfrm>
            <a:off x="179512" y="5661248"/>
            <a:ext cx="8784976" cy="0"/>
          </a:xfrm>
          <a:prstGeom prst="line">
            <a:avLst/>
          </a:prstGeom>
          <a:ln w="22225">
            <a:solidFill>
              <a:srgbClr val="FDC608"/>
            </a:solidFill>
          </a:ln>
        </p:spPr>
        <p:style>
          <a:lnRef idx="1">
            <a:schemeClr val="accent1"/>
          </a:lnRef>
          <a:fillRef idx="0">
            <a:schemeClr val="accent1"/>
          </a:fillRef>
          <a:effectRef idx="0">
            <a:schemeClr val="accent1"/>
          </a:effectRef>
          <a:fontRef idx="minor">
            <a:schemeClr val="tx1"/>
          </a:fontRef>
        </p:style>
      </p:cxnSp>
      <p:sp>
        <p:nvSpPr>
          <p:cNvPr id="29" name="Rechteck 28"/>
          <p:cNvSpPr/>
          <p:nvPr/>
        </p:nvSpPr>
        <p:spPr>
          <a:xfrm>
            <a:off x="267031" y="1171169"/>
            <a:ext cx="8712968" cy="3785652"/>
          </a:xfrm>
          <a:prstGeom prst="rect">
            <a:avLst/>
          </a:prstGeom>
        </p:spPr>
        <p:txBody>
          <a:bodyPr wrap="square">
            <a:spAutoFit/>
          </a:bodyPr>
          <a:lstStyle/>
          <a:p>
            <a:pPr algn="ctr"/>
            <a:endParaRPr lang="de-DE" sz="2000" b="1" dirty="0" smtClean="0">
              <a:solidFill>
                <a:srgbClr val="0070C0"/>
              </a:solidFill>
            </a:endParaRPr>
          </a:p>
          <a:p>
            <a:pPr algn="ctr"/>
            <a:endParaRPr lang="de-DE" sz="2000" b="1" dirty="0" smtClean="0">
              <a:solidFill>
                <a:srgbClr val="0070C0"/>
              </a:solidFill>
            </a:endParaRPr>
          </a:p>
          <a:p>
            <a:pPr algn="ctr"/>
            <a:endParaRPr lang="de-DE" sz="2000" b="1" dirty="0" smtClean="0">
              <a:solidFill>
                <a:srgbClr val="0070C0"/>
              </a:solidFill>
            </a:endParaRPr>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endParaRPr lang="de-DE" dirty="0" smtClean="0"/>
          </a:p>
          <a:p>
            <a:pPr algn="ctr"/>
            <a:endParaRPr lang="de-DE" dirty="0"/>
          </a:p>
          <a:p>
            <a:pPr algn="ctr"/>
            <a:r>
              <a:rPr lang="de-DE" dirty="0" smtClean="0"/>
              <a:t/>
            </a:r>
            <a:br>
              <a:rPr lang="de-DE" dirty="0" smtClean="0"/>
            </a:br>
            <a:endParaRPr lang="de-DE" dirty="0" smtClean="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2651" y="383707"/>
            <a:ext cx="1842785" cy="648869"/>
          </a:xfrm>
          <a:prstGeom prst="rect">
            <a:avLst/>
          </a:prstGeom>
        </p:spPr>
      </p:pic>
      <p:sp>
        <p:nvSpPr>
          <p:cNvPr id="13" name="Rechteck 12"/>
          <p:cNvSpPr/>
          <p:nvPr/>
        </p:nvSpPr>
        <p:spPr>
          <a:xfrm>
            <a:off x="5940152" y="1741129"/>
            <a:ext cx="3328742" cy="3056023"/>
          </a:xfrm>
          <a:prstGeom prst="rect">
            <a:avLst/>
          </a:prstGeom>
          <a:blipFill dpi="0" rotWithShape="1">
            <a:blip r:embed="rId3" cstate="print">
              <a:alphaModFix amt="26000"/>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4" name="Grafik 13"/>
          <p:cNvPicPr/>
          <p:nvPr/>
        </p:nvPicPr>
        <p:blipFill>
          <a:blip r:embed="rId4">
            <a:extLst>
              <a:ext uri="{28A0092B-C50C-407E-A947-70E740481C1C}">
                <a14:useLocalDpi xmlns:a14="http://schemas.microsoft.com/office/drawing/2010/main" val="0"/>
              </a:ext>
            </a:extLst>
          </a:blip>
          <a:srcRect/>
          <a:stretch>
            <a:fillRect/>
          </a:stretch>
        </p:blipFill>
        <p:spPr bwMode="auto">
          <a:xfrm>
            <a:off x="233563" y="204446"/>
            <a:ext cx="2203450" cy="920750"/>
          </a:xfrm>
          <a:prstGeom prst="rect">
            <a:avLst/>
          </a:prstGeom>
          <a:noFill/>
          <a:ln>
            <a:noFill/>
          </a:ln>
        </p:spPr>
      </p:pic>
      <p:pic>
        <p:nvPicPr>
          <p:cNvPr id="15" name="Grafik 14"/>
          <p:cNvPicPr/>
          <p:nvPr/>
        </p:nvPicPr>
        <p:blipFill>
          <a:blip r:embed="rId5">
            <a:extLst>
              <a:ext uri="{28A0092B-C50C-407E-A947-70E740481C1C}">
                <a14:useLocalDpi xmlns:a14="http://schemas.microsoft.com/office/drawing/2010/main" val="0"/>
              </a:ext>
            </a:extLst>
          </a:blip>
          <a:srcRect/>
          <a:stretch>
            <a:fillRect/>
          </a:stretch>
        </p:blipFill>
        <p:spPr bwMode="auto">
          <a:xfrm>
            <a:off x="7169760" y="71096"/>
            <a:ext cx="1377950" cy="1054100"/>
          </a:xfrm>
          <a:prstGeom prst="rect">
            <a:avLst/>
          </a:prstGeom>
          <a:noFill/>
          <a:ln>
            <a:noFill/>
          </a:ln>
        </p:spPr>
      </p:pic>
      <p:pic>
        <p:nvPicPr>
          <p:cNvPr id="16" name="Grafik 15" descr="C:\Users\SchrickJ\AppData\Local\Microsoft\Windows\INetCache\Content.Outlook\1X3XWH8N\Logo.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59500" y="5847954"/>
            <a:ext cx="2188210" cy="745490"/>
          </a:xfrm>
          <a:prstGeom prst="rect">
            <a:avLst/>
          </a:prstGeom>
          <a:noFill/>
          <a:ln>
            <a:noFill/>
          </a:ln>
        </p:spPr>
      </p:pic>
      <p:sp>
        <p:nvSpPr>
          <p:cNvPr id="17" name="Textfeld 2"/>
          <p:cNvSpPr txBox="1">
            <a:spLocks noChangeArrowheads="1"/>
          </p:cNvSpPr>
          <p:nvPr/>
        </p:nvSpPr>
        <p:spPr bwMode="auto">
          <a:xfrm>
            <a:off x="431491" y="6322289"/>
            <a:ext cx="2009775" cy="47625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ministarstvo%20gospodarstva-0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392" y="5961936"/>
            <a:ext cx="2055621" cy="563408"/>
          </a:xfrm>
          <a:prstGeom prst="rect">
            <a:avLst/>
          </a:prstGeom>
          <a:noFill/>
          <a:ln>
            <a:noFill/>
          </a:ln>
        </p:spPr>
      </p:pic>
      <p:sp>
        <p:nvSpPr>
          <p:cNvPr id="3" name="TextBox 2"/>
          <p:cNvSpPr txBox="1"/>
          <p:nvPr/>
        </p:nvSpPr>
        <p:spPr>
          <a:xfrm>
            <a:off x="177983" y="1263789"/>
            <a:ext cx="8538532" cy="8156079"/>
          </a:xfrm>
          <a:prstGeom prst="rect">
            <a:avLst/>
          </a:prstGeom>
          <a:noFill/>
        </p:spPr>
        <p:txBody>
          <a:bodyPr wrap="square" rtlCol="0">
            <a:spAutoFit/>
          </a:bodyPr>
          <a:lstStyle/>
          <a:p>
            <a:r>
              <a:rPr lang="en-US" b="1" dirty="0" smtClean="0">
                <a:solidFill>
                  <a:srgbClr val="003399"/>
                </a:solidFill>
              </a:rPr>
              <a:t>3. ARTIFICIAL </a:t>
            </a:r>
            <a:r>
              <a:rPr lang="en-US" b="1" dirty="0" smtClean="0">
                <a:solidFill>
                  <a:srgbClr val="003399"/>
                </a:solidFill>
              </a:rPr>
              <a:t>INTELLIGENCE/DIGITALISATION</a:t>
            </a:r>
            <a:endParaRPr lang="en-US" dirty="0" smtClean="0">
              <a:solidFill>
                <a:srgbClr val="003399"/>
              </a:solidFill>
            </a:endParaRPr>
          </a:p>
          <a:p>
            <a:r>
              <a:rPr lang="en-US" dirty="0">
                <a:solidFill>
                  <a:srgbClr val="003399"/>
                </a:solidFill>
              </a:rPr>
              <a:t>Objective: </a:t>
            </a:r>
          </a:p>
          <a:p>
            <a:r>
              <a:rPr lang="en-US" dirty="0">
                <a:solidFill>
                  <a:srgbClr val="003399"/>
                </a:solidFill>
              </a:rPr>
              <a:t>Promote application and provide factual evidence of digital solutions in a transnational manner by integrating technical solution providers and final customers in smart solutions. Additional objective is to showcase added value of combining transnational competencies and exploitation potential and involvement of digital innovation hubs to ensure sustainability.</a:t>
            </a:r>
          </a:p>
          <a:p>
            <a:endParaRPr lang="en-US" dirty="0">
              <a:solidFill>
                <a:srgbClr val="003399"/>
              </a:solidFill>
            </a:endParaRPr>
          </a:p>
          <a:p>
            <a:r>
              <a:rPr lang="en-US" dirty="0">
                <a:solidFill>
                  <a:srgbClr val="003399"/>
                </a:solidFill>
              </a:rPr>
              <a:t>Proposed activities: </a:t>
            </a:r>
          </a:p>
          <a:p>
            <a:r>
              <a:rPr lang="en-US" dirty="0">
                <a:solidFill>
                  <a:srgbClr val="003399"/>
                </a:solidFill>
              </a:rPr>
              <a:t>1. Definition of typical application field demand and priorities from SMEs/cities in Central and Eastern Europe </a:t>
            </a:r>
          </a:p>
          <a:p>
            <a:r>
              <a:rPr lang="en-US" dirty="0">
                <a:solidFill>
                  <a:srgbClr val="003399"/>
                </a:solidFill>
              </a:rPr>
              <a:t>2. Defining a flow of procedure to apply solutions </a:t>
            </a:r>
          </a:p>
          <a:p>
            <a:r>
              <a:rPr lang="en-US" dirty="0">
                <a:solidFill>
                  <a:srgbClr val="003399"/>
                </a:solidFill>
              </a:rPr>
              <a:t>3. Involvement of at least one municipality to demonstrate the feasibility through pilot demonstration cases and a complete digitalization/AI plan with integration of local ICT companies</a:t>
            </a:r>
          </a:p>
          <a:p>
            <a:r>
              <a:rPr lang="en-US" dirty="0">
                <a:solidFill>
                  <a:srgbClr val="003399"/>
                </a:solidFill>
              </a:rPr>
              <a:t>4. Prepare a manual containing Danube regional application map for </a:t>
            </a:r>
            <a:r>
              <a:rPr lang="en-US" dirty="0" err="1">
                <a:solidFill>
                  <a:srgbClr val="003399"/>
                </a:solidFill>
              </a:rPr>
              <a:t>macroregional</a:t>
            </a:r>
            <a:r>
              <a:rPr lang="en-US" dirty="0">
                <a:solidFill>
                  <a:srgbClr val="003399"/>
                </a:solidFill>
              </a:rPr>
              <a:t> roll-out</a:t>
            </a:r>
          </a:p>
          <a:p>
            <a:endParaRPr lang="en-US" dirty="0">
              <a:solidFill>
                <a:srgbClr val="003399"/>
              </a:solidFill>
            </a:endParaRPr>
          </a:p>
          <a:p>
            <a:pPr marL="285750" indent="-285750">
              <a:buFontTx/>
              <a:buChar char="-"/>
            </a:pPr>
            <a:endParaRPr lang="en-US" b="1" dirty="0">
              <a:solidFill>
                <a:srgbClr val="003399"/>
              </a:solidFill>
            </a:endParaRPr>
          </a:p>
          <a:p>
            <a:endParaRPr lang="en-US" dirty="0" smtClean="0">
              <a:solidFill>
                <a:srgbClr val="003399"/>
              </a:solidFill>
            </a:endParaRPr>
          </a:p>
          <a:p>
            <a:endParaRPr lang="en-US" dirty="0">
              <a:solidFill>
                <a:srgbClr val="003399"/>
              </a:solidFill>
            </a:endParaRPr>
          </a:p>
          <a:p>
            <a:endParaRPr lang="en-US" dirty="0" smtClean="0">
              <a:solidFill>
                <a:srgbClr val="003399"/>
              </a:solidFill>
            </a:endParaRPr>
          </a:p>
          <a:p>
            <a:endParaRPr lang="en-US" dirty="0" smtClean="0">
              <a:solidFill>
                <a:srgbClr val="003399"/>
              </a:solidFill>
            </a:endParaRPr>
          </a:p>
          <a:p>
            <a:pPr marL="342900" indent="-342900">
              <a:buAutoNum type="arabicPeriod"/>
            </a:pPr>
            <a:endParaRPr lang="en-US" b="1" dirty="0" smtClean="0">
              <a:solidFill>
                <a:srgbClr val="003399"/>
              </a:solidFill>
            </a:endParaRPr>
          </a:p>
          <a:p>
            <a:pPr marL="457200" indent="-457200">
              <a:spcBef>
                <a:spcPts val="600"/>
              </a:spcBef>
              <a:spcAft>
                <a:spcPts val="600"/>
              </a:spcAft>
              <a:buFont typeface="+mj-lt"/>
              <a:buAutoNum type="arabicPeriod" startAt="6"/>
            </a:pPr>
            <a:endParaRPr lang="en-US" sz="2400" dirty="0" smtClean="0">
              <a:solidFill>
                <a:srgbClr val="003399"/>
              </a:solidFill>
            </a:endParaRPr>
          </a:p>
          <a:p>
            <a:r>
              <a:rPr lang="en-US" sz="2000" dirty="0" smtClean="0">
                <a:solidFill>
                  <a:srgbClr val="003399"/>
                </a:solidFill>
              </a:rPr>
              <a:t>          </a:t>
            </a:r>
          </a:p>
          <a:p>
            <a:endParaRPr lang="en-US" sz="2000" dirty="0">
              <a:solidFill>
                <a:srgbClr val="003399"/>
              </a:solidFill>
            </a:endParaRPr>
          </a:p>
        </p:txBody>
      </p:sp>
    </p:spTree>
    <p:extLst>
      <p:ext uri="{BB962C8B-B14F-4D97-AF65-F5344CB8AC3E}">
        <p14:creationId xmlns:p14="http://schemas.microsoft.com/office/powerpoint/2010/main" val="354673085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TotalTime>
  <Words>669</Words>
  <Application>Microsoft Office PowerPoint</Application>
  <PresentationFormat>On-screen Show (4:3)</PresentationFormat>
  <Paragraphs>164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Times New Roman</vt:lpstr>
      <vt:lpstr>Larissa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Katharina Lenz</dc:creator>
  <cp:lastModifiedBy>Nirvana Kapitan Butković</cp:lastModifiedBy>
  <cp:revision>154</cp:revision>
  <cp:lastPrinted>2018-12-18T15:29:03Z</cp:lastPrinted>
  <dcterms:created xsi:type="dcterms:W3CDTF">2018-05-24T08:41:54Z</dcterms:created>
  <dcterms:modified xsi:type="dcterms:W3CDTF">2020-06-02T12:39:10Z</dcterms:modified>
</cp:coreProperties>
</file>